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0" r:id="rId2"/>
  </p:sldMasterIdLst>
  <p:notesMasterIdLst>
    <p:notesMasterId r:id="rId10"/>
  </p:notesMasterIdLst>
  <p:sldIdLst>
    <p:sldId id="256" r:id="rId3"/>
    <p:sldId id="276" r:id="rId4"/>
    <p:sldId id="257" r:id="rId5"/>
    <p:sldId id="277" r:id="rId6"/>
    <p:sldId id="279" r:id="rId7"/>
    <p:sldId id="278" r:id="rId8"/>
    <p:sldId id="28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25E8"/>
    <a:srgbClr val="490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34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DE000-6AF2-47AD-9704-7441A19443F6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67B9D-440E-43F4-A830-8A23AABE6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45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283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34" descr="comic-01.png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5"/>
          <p:cNvSpPr/>
          <p:nvPr/>
        </p:nvSpPr>
        <p:spPr>
          <a:xfrm>
            <a:off x="979467" y="1018000"/>
            <a:ext cx="10505200" cy="558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7461"/>
                </a:lnTo>
                <a:lnTo>
                  <a:pt x="118348" y="114196"/>
                </a:lnTo>
                <a:lnTo>
                  <a:pt x="3522" y="120000"/>
                </a:lnTo>
                <a:close/>
              </a:path>
            </a:pathLst>
          </a:custGeom>
          <a:solidFill>
            <a:srgbClr val="001936">
              <a:alpha val="21570"/>
            </a:srgbClr>
          </a:solidFill>
          <a:ln>
            <a:noFill/>
          </a:ln>
        </p:spPr>
      </p:sp>
      <p:sp>
        <p:nvSpPr>
          <p:cNvPr id="36" name="Shape 36"/>
          <p:cNvSpPr/>
          <p:nvPr/>
        </p:nvSpPr>
        <p:spPr>
          <a:xfrm>
            <a:off x="674667" y="713200"/>
            <a:ext cx="10505200" cy="558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7461"/>
                </a:lnTo>
                <a:lnTo>
                  <a:pt x="118348" y="114196"/>
                </a:lnTo>
                <a:lnTo>
                  <a:pt x="3522" y="120000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 rot="161729">
            <a:off x="1301711" y="116920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Bangers"/>
              <a:buNone/>
              <a:defRPr sz="4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402733" y="2061255"/>
            <a:ext cx="10281200" cy="44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2539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4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609585" marR="0" lvl="1" indent="2031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219170" marR="0" lvl="2" indent="2031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754" marR="0" lvl="3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438339" marR="0" lvl="4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3047924" marR="0" lvl="5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657509" marR="0" lvl="6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4267093" marR="0" lvl="7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876678" marR="0" lvl="8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7045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40" descr="comic-01.png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41"/>
          <p:cNvSpPr/>
          <p:nvPr/>
        </p:nvSpPr>
        <p:spPr>
          <a:xfrm>
            <a:off x="979467" y="1018000"/>
            <a:ext cx="10505200" cy="558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7461"/>
                </a:lnTo>
                <a:lnTo>
                  <a:pt x="118348" y="114196"/>
                </a:lnTo>
                <a:lnTo>
                  <a:pt x="3522" y="120000"/>
                </a:lnTo>
                <a:close/>
              </a:path>
            </a:pathLst>
          </a:custGeom>
          <a:solidFill>
            <a:srgbClr val="001936">
              <a:alpha val="21570"/>
            </a:srgbClr>
          </a:solidFill>
          <a:ln>
            <a:noFill/>
          </a:ln>
        </p:spPr>
      </p:sp>
      <p:sp>
        <p:nvSpPr>
          <p:cNvPr id="42" name="Shape 42"/>
          <p:cNvSpPr/>
          <p:nvPr/>
        </p:nvSpPr>
        <p:spPr>
          <a:xfrm>
            <a:off x="674667" y="713200"/>
            <a:ext cx="10505200" cy="558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7461"/>
                </a:lnTo>
                <a:lnTo>
                  <a:pt x="118348" y="114196"/>
                </a:lnTo>
                <a:lnTo>
                  <a:pt x="3522" y="120000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 rot="161729">
            <a:off x="1301711" y="116920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Bangers"/>
              <a:buNone/>
              <a:defRPr sz="4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1203933" y="2074900"/>
            <a:ext cx="3060400" cy="3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609585" marR="0" lvl="1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219170" marR="0" lvl="2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754" marR="0" lvl="3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438339" marR="0" lvl="4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3047924" marR="0" lvl="5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657509" marR="0" lvl="6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4267093" marR="0" lvl="7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876678" marR="0" lvl="8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421323" y="2074900"/>
            <a:ext cx="3060400" cy="3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609585" marR="0" lvl="1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219170" marR="0" lvl="2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754" marR="0" lvl="3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438339" marR="0" lvl="4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3047924" marR="0" lvl="5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657509" marR="0" lvl="6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4267093" marR="0" lvl="7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876678" marR="0" lvl="8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3"/>
          </p:nvPr>
        </p:nvSpPr>
        <p:spPr>
          <a:xfrm>
            <a:off x="7638713" y="2074900"/>
            <a:ext cx="3060400" cy="3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609585" marR="0" lvl="1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219170" marR="0" lvl="2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754" marR="0" lvl="3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438339" marR="0" lvl="4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3047924" marR="0" lvl="5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657509" marR="0" lvl="6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4267093" marR="0" lvl="7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876678" marR="0" lvl="8" indent="1523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30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hape 53" descr="comic-01.png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/>
          <p:nvPr/>
        </p:nvSpPr>
        <p:spPr>
          <a:xfrm>
            <a:off x="979467" y="1018000"/>
            <a:ext cx="10505200" cy="558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7461"/>
                </a:lnTo>
                <a:lnTo>
                  <a:pt x="118348" y="114196"/>
                </a:lnTo>
                <a:lnTo>
                  <a:pt x="3522" y="120000"/>
                </a:lnTo>
                <a:close/>
              </a:path>
            </a:pathLst>
          </a:custGeom>
          <a:solidFill>
            <a:srgbClr val="001936">
              <a:alpha val="21570"/>
            </a:srgbClr>
          </a:solidFill>
          <a:ln>
            <a:noFill/>
          </a:ln>
        </p:spPr>
      </p:sp>
      <p:sp>
        <p:nvSpPr>
          <p:cNvPr id="55" name="Shape 55"/>
          <p:cNvSpPr/>
          <p:nvPr/>
        </p:nvSpPr>
        <p:spPr>
          <a:xfrm>
            <a:off x="674667" y="713200"/>
            <a:ext cx="10505200" cy="558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7461"/>
                </a:lnTo>
                <a:lnTo>
                  <a:pt x="118348" y="114196"/>
                </a:lnTo>
                <a:lnTo>
                  <a:pt x="3522" y="120000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 rot="-120953">
            <a:off x="609634" y="5366974"/>
            <a:ext cx="10973191" cy="6928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Sniglet"/>
              <a:buNone/>
              <a:defRPr sz="1867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609585" marR="0" lvl="1" indent="20319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219170" marR="0" lvl="2" indent="20319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2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754" marR="0" lvl="3" indent="15239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438339" marR="0" lvl="4" indent="15239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3047924" marR="0" lvl="5" indent="15239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657509" marR="0" lvl="6" indent="15239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4267093" marR="0" lvl="7" indent="15239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876678" marR="0" lvl="8" indent="15239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979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 rot="161729">
            <a:off x="1301711" y="116920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402733" y="2061255"/>
            <a:ext cx="10281200" cy="44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90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457200" marR="0" lvl="1" indent="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914400" marR="0" lvl="2" indent="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371600" marR="0" lvl="3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1828800" marR="0" lvl="4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286000" marR="0" lvl="5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2743200" marR="0" lvl="6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200400" marR="0" lvl="7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3657600" marR="0" lvl="8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8646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913467"/>
            <a:ext cx="6815669" cy="1515533"/>
          </a:xfrm>
        </p:spPr>
        <p:txBody>
          <a:bodyPr/>
          <a:lstStyle/>
          <a:p>
            <a:r>
              <a:rPr lang="en-US" sz="7200" dirty="0" smtClean="0">
                <a:latin typeface="KG Strawberry Limeade" panose="02000507000000020002" pitchFamily="2" charset="0"/>
              </a:rPr>
              <a:t>Welcome to </a:t>
            </a:r>
            <a:r>
              <a:rPr lang="en-US" sz="7200" dirty="0" err="1" smtClean="0">
                <a:latin typeface="KG Strawberry Limeade" panose="02000507000000020002" pitchFamily="2" charset="0"/>
              </a:rPr>
              <a:t>Stuco</a:t>
            </a:r>
            <a:r>
              <a:rPr lang="en-US" sz="7200" dirty="0" smtClean="0">
                <a:latin typeface="KG Strawberry Limeade" panose="02000507000000020002" pitchFamily="2" charset="0"/>
              </a:rPr>
              <a:t>!!!</a:t>
            </a:r>
            <a:endParaRPr lang="en-US" sz="7200" dirty="0">
              <a:latin typeface="KG Strawberry Limeade" panose="02000507000000020002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0869" y="3379570"/>
            <a:ext cx="7631672" cy="2057404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/>
              <a:t>2018-2019 Information Meeting</a:t>
            </a:r>
            <a:endParaRPr lang="en-US" sz="3600" b="1" dirty="0" smtClean="0"/>
          </a:p>
          <a:p>
            <a:pPr>
              <a:lnSpc>
                <a:spcPct val="110000"/>
              </a:lnSpc>
            </a:pPr>
            <a:r>
              <a:rPr lang="en-US" sz="3600" b="1" dirty="0" smtClean="0"/>
              <a:t>Please Sign </a:t>
            </a:r>
            <a:r>
              <a:rPr lang="en-US" sz="3600" b="1" dirty="0" smtClean="0"/>
              <a:t>In &amp; Leave your Flight Teacher Name/Class Period</a:t>
            </a:r>
            <a:endParaRPr lang="en-US" sz="36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85" y="0"/>
            <a:ext cx="291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31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7031" y="833425"/>
            <a:ext cx="10281200" cy="4404800"/>
          </a:xfrm>
        </p:spPr>
        <p:txBody>
          <a:bodyPr/>
          <a:lstStyle/>
          <a:p>
            <a:pPr indent="0" algn="ctr">
              <a:buNone/>
            </a:pPr>
            <a:r>
              <a:rPr lang="en-US" sz="3733" dirty="0"/>
              <a:t>Think you have what it takes to </a:t>
            </a:r>
          </a:p>
          <a:p>
            <a:pPr indent="0" algn="ctr">
              <a:buNone/>
            </a:pPr>
            <a:r>
              <a:rPr lang="en-US" sz="3733" dirty="0"/>
              <a:t>Join 7</a:t>
            </a:r>
            <a:r>
              <a:rPr lang="en-US" sz="3733" baseline="30000" dirty="0"/>
              <a:t>th</a:t>
            </a:r>
            <a:r>
              <a:rPr lang="en-US" sz="3733" dirty="0"/>
              <a:t> &amp; 8</a:t>
            </a:r>
            <a:r>
              <a:rPr lang="en-US" sz="3733" baseline="30000" dirty="0"/>
              <a:t>th</a:t>
            </a:r>
            <a:r>
              <a:rPr lang="en-US" sz="3733" dirty="0"/>
              <a:t> Grade STUCO?</a:t>
            </a:r>
          </a:p>
          <a:p>
            <a:pPr indent="0" algn="ctr">
              <a:buNone/>
            </a:pPr>
            <a:endParaRPr lang="en-US" dirty="0"/>
          </a:p>
          <a:p>
            <a:pPr indent="0" algn="ctr">
              <a:buNone/>
            </a:pPr>
            <a:r>
              <a:rPr lang="en-US" sz="2667" dirty="0"/>
              <a:t>Come Check Us Out &amp; Have some POPSICLES with us!</a:t>
            </a:r>
          </a:p>
          <a:p>
            <a:pPr indent="0" algn="ctr">
              <a:buNone/>
            </a:pPr>
            <a:r>
              <a:rPr lang="en-US" sz="2667" dirty="0"/>
              <a:t>7/8 </a:t>
            </a:r>
            <a:r>
              <a:rPr lang="en-US" sz="2667" dirty="0" err="1"/>
              <a:t>StuCo</a:t>
            </a:r>
            <a:r>
              <a:rPr lang="en-US" sz="2667" dirty="0"/>
              <a:t> Information Meeting </a:t>
            </a:r>
          </a:p>
          <a:p>
            <a:pPr indent="0" algn="ctr">
              <a:buNone/>
            </a:pPr>
            <a:r>
              <a:rPr lang="en-US" sz="2667" dirty="0"/>
              <a:t>Tuesday, May 15</a:t>
            </a:r>
            <a:r>
              <a:rPr lang="en-US" sz="2667" baseline="30000" dirty="0"/>
              <a:t>th</a:t>
            </a:r>
            <a:r>
              <a:rPr lang="en-US" sz="2667" dirty="0"/>
              <a:t>  |  4:00-4:30 pm</a:t>
            </a:r>
          </a:p>
          <a:p>
            <a:pPr indent="0" algn="ctr">
              <a:buNone/>
            </a:pPr>
            <a:r>
              <a:rPr lang="en-US" sz="2667" dirty="0"/>
              <a:t>Mrs. </a:t>
            </a:r>
            <a:r>
              <a:rPr lang="en-US" sz="2667" dirty="0" err="1"/>
              <a:t>Goree’s</a:t>
            </a:r>
            <a:r>
              <a:rPr lang="en-US" sz="2667" dirty="0"/>
              <a:t> Room #102</a:t>
            </a:r>
          </a:p>
          <a:p>
            <a:pPr indent="0" algn="ctr">
              <a:buNone/>
            </a:pPr>
            <a:r>
              <a:rPr lang="en-US" sz="2667" dirty="0"/>
              <a:t>All </a:t>
            </a:r>
            <a:r>
              <a:rPr lang="en-US" sz="2667" b="1" u="sng" dirty="0"/>
              <a:t>incoming</a:t>
            </a:r>
            <a:r>
              <a:rPr lang="en-US" sz="2667" dirty="0"/>
              <a:t> 7</a:t>
            </a:r>
            <a:r>
              <a:rPr lang="en-US" sz="2667" baseline="30000" dirty="0"/>
              <a:t>th</a:t>
            </a:r>
            <a:r>
              <a:rPr lang="en-US" sz="2667" dirty="0"/>
              <a:t> </a:t>
            </a:r>
            <a:r>
              <a:rPr lang="en-US" sz="2667" dirty="0"/>
              <a:t>&amp; 8</a:t>
            </a:r>
            <a:r>
              <a:rPr lang="en-US" sz="2667" baseline="30000" dirty="0"/>
              <a:t>th</a:t>
            </a:r>
            <a:r>
              <a:rPr lang="en-US" sz="2667" dirty="0"/>
              <a:t> graders welcome!!!</a:t>
            </a:r>
          </a:p>
          <a:p>
            <a:pPr indent="0" algn="ctr">
              <a:buNone/>
            </a:pPr>
            <a:endParaRPr lang="en-US" sz="2667" dirty="0"/>
          </a:p>
          <a:p>
            <a:pPr indent="0" algn="ctr">
              <a:buNone/>
            </a:pPr>
            <a:r>
              <a:rPr lang="en-US" sz="2667" dirty="0">
                <a:solidFill>
                  <a:srgbClr val="1BD1D5"/>
                </a:solidFill>
              </a:rPr>
              <a:t>*We will hand out early STUCO applications this Friday, May 11th in Flight classes. Or you can pick up in Front Office!</a:t>
            </a:r>
            <a:endParaRPr lang="en-US" sz="2667" dirty="0">
              <a:solidFill>
                <a:srgbClr val="1BD1D5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375" y="5984435"/>
            <a:ext cx="3893357" cy="8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529">
            <a:off x="9194867" y="429275"/>
            <a:ext cx="2809325" cy="21069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0658">
            <a:off x="405698" y="223012"/>
            <a:ext cx="1929869" cy="2192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2" y="3263079"/>
            <a:ext cx="2076900" cy="1651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190" y="2896730"/>
            <a:ext cx="2060081" cy="2136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90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latin typeface="KG Strawberry Limeade" panose="02000507000000020002" pitchFamily="2" charset="0"/>
              </a:rPr>
              <a:t>What is </a:t>
            </a:r>
            <a:r>
              <a:rPr lang="en-US" sz="9600" dirty="0" err="1" smtClean="0">
                <a:latin typeface="KG Strawberry Limeade" panose="02000507000000020002" pitchFamily="2" charset="0"/>
              </a:rPr>
              <a:t>StuCo</a:t>
            </a:r>
            <a:r>
              <a:rPr lang="en-US" sz="9600" dirty="0" smtClean="0">
                <a:latin typeface="KG Strawberry Limeade" panose="02000507000000020002" pitchFamily="2" charset="0"/>
              </a:rPr>
              <a:t>?</a:t>
            </a:r>
            <a:endParaRPr lang="en-US" sz="9600" dirty="0">
              <a:latin typeface="KG Strawberry Limeade" panose="02000507000000020002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37" y="2374627"/>
            <a:ext cx="9601196" cy="3318936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prstClr val="black"/>
                </a:solidFill>
              </a:rPr>
              <a:t>StuCo</a:t>
            </a:r>
            <a:r>
              <a:rPr lang="en-US" sz="4000" dirty="0">
                <a:solidFill>
                  <a:prstClr val="black"/>
                </a:solidFill>
              </a:rPr>
              <a:t> is a student-based civic organization designed to help promote school spirit and leadership among students.  </a:t>
            </a:r>
            <a:endParaRPr lang="en-US" sz="40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Our </a:t>
            </a:r>
            <a:r>
              <a:rPr lang="en-US" sz="4000" dirty="0">
                <a:solidFill>
                  <a:prstClr val="black"/>
                </a:solidFill>
              </a:rPr>
              <a:t>main goal is to foster positive student/faculty relationships and improve school morale.</a:t>
            </a:r>
          </a:p>
          <a:p>
            <a:endParaRPr lang="en-US" sz="4000" dirty="0" smtClean="0">
              <a:latin typeface="KG Strawberry Limeade" panose="02000507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8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565" y="1020232"/>
            <a:ext cx="11580339" cy="1303867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KG Strawberry Limeade" panose="02000507000000020002" pitchFamily="2" charset="0"/>
              </a:rPr>
              <a:t>So What does </a:t>
            </a:r>
            <a:r>
              <a:rPr lang="en-US" sz="9600" dirty="0" err="1" smtClean="0">
                <a:latin typeface="KG Strawberry Limeade" panose="02000507000000020002" pitchFamily="2" charset="0"/>
              </a:rPr>
              <a:t>StuCo</a:t>
            </a:r>
            <a:r>
              <a:rPr lang="en-US" sz="9600" dirty="0" smtClean="0">
                <a:latin typeface="KG Strawberry Limeade" panose="02000507000000020002" pitchFamily="2" charset="0"/>
              </a:rPr>
              <a:t> Do?</a:t>
            </a:r>
            <a:endParaRPr lang="en-US" sz="9600" dirty="0">
              <a:latin typeface="KG Strawberry Limeade" panose="02000507000000020002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37" y="2374627"/>
            <a:ext cx="9601196" cy="331893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Pep Rallies- </a:t>
            </a:r>
            <a:r>
              <a:rPr lang="en-US" sz="2800" dirty="0" smtClean="0">
                <a:solidFill>
                  <a:prstClr val="black"/>
                </a:solidFill>
              </a:rPr>
              <a:t>plan agenda &amp; pep rally games</a:t>
            </a:r>
          </a:p>
          <a:p>
            <a:r>
              <a:rPr lang="en-US" sz="2800" b="1" dirty="0" smtClean="0">
                <a:solidFill>
                  <a:prstClr val="black"/>
                </a:solidFill>
              </a:rPr>
              <a:t>Fundraisers- </a:t>
            </a:r>
            <a:r>
              <a:rPr lang="en-US" sz="2800" dirty="0" smtClean="0">
                <a:solidFill>
                  <a:prstClr val="black"/>
                </a:solidFill>
              </a:rPr>
              <a:t>partner with other clubs for the winter holidays &amp; partner with the Keller Community Storehouse</a:t>
            </a:r>
          </a:p>
          <a:p>
            <a:r>
              <a:rPr lang="en-US" sz="2800" b="1" dirty="0" smtClean="0">
                <a:solidFill>
                  <a:prstClr val="black"/>
                </a:solidFill>
              </a:rPr>
              <a:t>Trunk-or-Treat-</a:t>
            </a:r>
            <a:r>
              <a:rPr lang="en-US" sz="2800" dirty="0" smtClean="0">
                <a:solidFill>
                  <a:prstClr val="black"/>
                </a:solidFill>
              </a:rPr>
              <a:t> plan &amp; organize our annual Trunk-or-Treat for our younger ISMS students</a:t>
            </a:r>
          </a:p>
          <a:p>
            <a:r>
              <a:rPr lang="en-US" sz="2800" b="1" dirty="0" smtClean="0">
                <a:solidFill>
                  <a:prstClr val="black"/>
                </a:solidFill>
              </a:rPr>
              <a:t>Teacher Appreciation-</a:t>
            </a:r>
            <a:r>
              <a:rPr lang="en-US" sz="2800" dirty="0" smtClean="0">
                <a:solidFill>
                  <a:prstClr val="black"/>
                </a:solidFill>
              </a:rPr>
              <a:t> promote positive student-teacher relationships through small acts of kindness throughout the year, Secret </a:t>
            </a:r>
            <a:r>
              <a:rPr lang="en-US" sz="2800" dirty="0" err="1" smtClean="0">
                <a:solidFill>
                  <a:prstClr val="black"/>
                </a:solidFill>
              </a:rPr>
              <a:t>StuCo</a:t>
            </a:r>
            <a:r>
              <a:rPr lang="en-US" sz="2800" dirty="0" smtClean="0">
                <a:solidFill>
                  <a:prstClr val="black"/>
                </a:solidFill>
              </a:rPr>
              <a:t> dedicated to each teacher</a:t>
            </a:r>
            <a:endParaRPr lang="en-US" b="1" dirty="0">
              <a:solidFill>
                <a:prstClr val="black"/>
              </a:solidFill>
            </a:endParaRPr>
          </a:p>
          <a:p>
            <a:endParaRPr lang="en-US" sz="3200" dirty="0" smtClean="0">
              <a:latin typeface="KG Strawberry Limeade" panose="02000507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6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565" y="1020232"/>
            <a:ext cx="11580339" cy="1303867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KG Strawberry Limeade" panose="02000507000000020002" pitchFamily="2" charset="0"/>
              </a:rPr>
              <a:t>So What does </a:t>
            </a:r>
            <a:r>
              <a:rPr lang="en-US" sz="9600" dirty="0" err="1" smtClean="0">
                <a:latin typeface="KG Strawberry Limeade" panose="02000507000000020002" pitchFamily="2" charset="0"/>
              </a:rPr>
              <a:t>StuCo</a:t>
            </a:r>
            <a:r>
              <a:rPr lang="en-US" sz="9600" dirty="0" smtClean="0">
                <a:latin typeface="KG Strawberry Limeade" panose="02000507000000020002" pitchFamily="2" charset="0"/>
              </a:rPr>
              <a:t> Do?</a:t>
            </a:r>
            <a:endParaRPr lang="en-US" sz="9600" dirty="0">
              <a:latin typeface="KG Strawberry Limeade" panose="02000507000000020002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09" y="2169944"/>
            <a:ext cx="3279323" cy="2449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9222">
            <a:off x="4517328" y="4819260"/>
            <a:ext cx="2753784" cy="1843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98" y="2270631"/>
            <a:ext cx="1268906" cy="2348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41" y="2254164"/>
            <a:ext cx="2451100" cy="245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2339">
            <a:off x="8362263" y="4571999"/>
            <a:ext cx="2789297" cy="2083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578">
            <a:off x="1203085" y="4359476"/>
            <a:ext cx="2349500" cy="2349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933">
            <a:off x="31276" y="2102440"/>
            <a:ext cx="3229119" cy="24118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021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565" y="1020232"/>
            <a:ext cx="11580339" cy="1303867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KG Strawberry Limeade" panose="02000507000000020002" pitchFamily="2" charset="0"/>
              </a:rPr>
              <a:t>So What does </a:t>
            </a:r>
            <a:r>
              <a:rPr lang="en-US" sz="9600" dirty="0" err="1" smtClean="0">
                <a:latin typeface="KG Strawberry Limeade" panose="02000507000000020002" pitchFamily="2" charset="0"/>
              </a:rPr>
              <a:t>StuCo</a:t>
            </a:r>
            <a:r>
              <a:rPr lang="en-US" sz="9600" dirty="0" smtClean="0">
                <a:latin typeface="KG Strawberry Limeade" panose="02000507000000020002" pitchFamily="2" charset="0"/>
              </a:rPr>
              <a:t> Do?</a:t>
            </a:r>
            <a:endParaRPr lang="en-US" sz="9600" dirty="0">
              <a:latin typeface="KG Strawberry Limeade" panose="02000507000000020002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37" y="2374627"/>
            <a:ext cx="9601196" cy="331893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Community Service Hours-</a:t>
            </a:r>
            <a:r>
              <a:rPr lang="en-US" sz="2800" dirty="0" smtClean="0">
                <a:solidFill>
                  <a:prstClr val="black"/>
                </a:solidFill>
              </a:rPr>
              <a:t> 20 service hours per year</a:t>
            </a:r>
          </a:p>
          <a:p>
            <a:r>
              <a:rPr lang="en-US" sz="2800" b="1" dirty="0" smtClean="0">
                <a:solidFill>
                  <a:prstClr val="black"/>
                </a:solidFill>
              </a:rPr>
              <a:t>Powder Puff Football Game-</a:t>
            </a:r>
            <a:r>
              <a:rPr lang="en-US" sz="2800" dirty="0" smtClean="0">
                <a:solidFill>
                  <a:prstClr val="black"/>
                </a:solidFill>
              </a:rPr>
              <a:t> plan &amp; organize our annual Powder Puff Fundraiser, proceeds supports the </a:t>
            </a:r>
            <a:r>
              <a:rPr lang="en-US" sz="2800" u="sng" dirty="0" smtClean="0">
                <a:solidFill>
                  <a:prstClr val="black"/>
                </a:solidFill>
              </a:rPr>
              <a:t>entire</a:t>
            </a:r>
            <a:r>
              <a:rPr lang="en-US" sz="2800" dirty="0" smtClean="0">
                <a:solidFill>
                  <a:prstClr val="black"/>
                </a:solidFill>
              </a:rPr>
              <a:t> school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398">
            <a:off x="7849201" y="4054128"/>
            <a:ext cx="3237766" cy="2428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20" y="4010962"/>
            <a:ext cx="2901108" cy="2307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95">
            <a:off x="550960" y="4125140"/>
            <a:ext cx="3276958" cy="2181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37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565" y="1020232"/>
            <a:ext cx="11580339" cy="1303867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KG Strawberry Limeade" panose="02000507000000020002" pitchFamily="2" charset="0"/>
              </a:rPr>
              <a:t>Early Application</a:t>
            </a:r>
            <a:endParaRPr lang="en-US" sz="9600" dirty="0">
              <a:latin typeface="KG Strawberry Limeade" panose="02000507000000020002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37" y="2374627"/>
            <a:ext cx="9601196" cy="331893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Allows you to get your application in before the start of 2018 hectic school year! 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No worries next year that your forgot to turn in your application!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You can get teacher recommendations from teachers who know you well!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Applications will be processed &amp; FINISHED at the beginning of next school year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Membership Fees </a:t>
            </a:r>
            <a:r>
              <a:rPr lang="en-US" i="1" dirty="0" smtClean="0">
                <a:solidFill>
                  <a:prstClr val="black"/>
                </a:solidFill>
              </a:rPr>
              <a:t>($30 approximately) </a:t>
            </a:r>
            <a:r>
              <a:rPr lang="en-US" b="1" dirty="0" smtClean="0">
                <a:solidFill>
                  <a:prstClr val="black"/>
                </a:solidFill>
              </a:rPr>
              <a:t>have to be paid in full</a:t>
            </a:r>
            <a:r>
              <a:rPr lang="en-US" dirty="0" smtClean="0">
                <a:solidFill>
                  <a:prstClr val="black"/>
                </a:solidFill>
              </a:rPr>
              <a:t> for membership to be offered to prospective student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Membership Fee includes mandatory </a:t>
            </a:r>
            <a:r>
              <a:rPr lang="en-US" dirty="0" err="1" smtClean="0">
                <a:solidFill>
                  <a:prstClr val="black"/>
                </a:solidFill>
              </a:rPr>
              <a:t>StuCo</a:t>
            </a:r>
            <a:r>
              <a:rPr lang="en-US" dirty="0" smtClean="0">
                <a:solidFill>
                  <a:prstClr val="black"/>
                </a:solidFill>
              </a:rPr>
              <a:t> T-shirt &amp; covers activity costs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2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3154</TotalTime>
  <Words>315</Words>
  <Application>Microsoft Office PowerPoint</Application>
  <PresentationFormat>Widescreen</PresentationFormat>
  <Paragraphs>32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Bangers</vt:lpstr>
      <vt:lpstr>Calibri</vt:lpstr>
      <vt:lpstr>Garamond</vt:lpstr>
      <vt:lpstr>KG Strawberry Limeade</vt:lpstr>
      <vt:lpstr>Sniglet</vt:lpstr>
      <vt:lpstr>Organic</vt:lpstr>
      <vt:lpstr>Jachimo template</vt:lpstr>
      <vt:lpstr>Welcome to Stuco!!!</vt:lpstr>
      <vt:lpstr>PowerPoint Presentation</vt:lpstr>
      <vt:lpstr>What is StuCo?</vt:lpstr>
      <vt:lpstr>So What does StuCo Do?</vt:lpstr>
      <vt:lpstr>So What does StuCo Do?</vt:lpstr>
      <vt:lpstr>So What does StuCo Do?</vt:lpstr>
      <vt:lpstr>Early Application</vt:lpstr>
    </vt:vector>
  </TitlesOfParts>
  <Company>Keller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Back!!!</dc:title>
  <dc:creator>Goree, Kathy</dc:creator>
  <cp:lastModifiedBy>Goree, Kathy</cp:lastModifiedBy>
  <cp:revision>20</cp:revision>
  <dcterms:created xsi:type="dcterms:W3CDTF">2015-08-31T22:43:05Z</dcterms:created>
  <dcterms:modified xsi:type="dcterms:W3CDTF">2018-05-15T10:26:16Z</dcterms:modified>
</cp:coreProperties>
</file>